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9"/>
  </p:notesMasterIdLst>
  <p:sldIdLst>
    <p:sldId id="409" r:id="rId6"/>
    <p:sldId id="566" r:id="rId7"/>
    <p:sldId id="410" r:id="rId8"/>
    <p:sldId id="496" r:id="rId9"/>
    <p:sldId id="412" r:id="rId10"/>
    <p:sldId id="572" r:id="rId11"/>
    <p:sldId id="573" r:id="rId12"/>
    <p:sldId id="575" r:id="rId13"/>
    <p:sldId id="576" r:id="rId14"/>
    <p:sldId id="577" r:id="rId15"/>
    <p:sldId id="578" r:id="rId16"/>
    <p:sldId id="579" r:id="rId17"/>
    <p:sldId id="497" r:id="rId18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0ECF7"/>
    <a:srgbClr val="078DAF"/>
    <a:srgbClr val="125A71"/>
    <a:srgbClr val="77C2F4"/>
    <a:srgbClr val="B8E1F3"/>
    <a:srgbClr val="176B8A"/>
    <a:srgbClr val="239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778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-666" y="-96"/>
      </p:cViewPr>
      <p:guideLst>
        <p:guide orient="horz" pos="2217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2A48B96-639E-45A3-A0BA-2464DFDB1FAA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8800" y="3560400"/>
            <a:ext cx="9799200" cy="1472400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8800" y="2484000"/>
            <a:ext cx="9799200" cy="1018800"/>
          </a:xfrm>
        </p:spPr>
        <p:txBody>
          <a:bodyPr lIns="90000" tIns="46800" rIns="90000" bIns="46800" rtlCol="0" anchor="t">
            <a:normAutofit/>
          </a:bodyPr>
          <a:lstStyle>
            <a:lvl1pPr algn="ctr">
              <a:defRPr sz="6000"/>
            </a:lvl1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8800" y="3560400"/>
            <a:ext cx="9799200" cy="1472400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>
            <a:normAutofit/>
          </a:bodyPr>
          <a:lstStyle>
            <a:lvl1pPr>
              <a:defRPr sz="4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990800" y="4615200"/>
            <a:ext cx="7768800" cy="867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501200"/>
            <a:ext cx="5176800" cy="4748400"/>
          </a:xfrm>
        </p:spPr>
        <p:txBody>
          <a:bodyPr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1600" y="1501200"/>
            <a:ext cx="5176800" cy="4748400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0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0" y="1421729"/>
            <a:ext cx="5342400" cy="381600"/>
          </a:xfrm>
        </p:spPr>
        <p:txBody>
          <a:bodyPr lIns="101600" tIns="38100" rIns="76200" bIns="3810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单击此处编辑母版文本样式</a:t>
            </a:r>
            <a:endParaRPr lang="zh-CN" altLang="en-US" strike="noStrike" noProof="1" smtClean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vert="horz" wrap="square" lIns="90000" tIns="46800" rIns="90000" bIns="46800" numCol="1" rtlCol="0" anchor="t" anchorCtr="0" compatLnSpc="1">
            <a:normAutofit/>
          </a:bodyPr>
          <a:lstStyle>
            <a:lvl1pPr>
              <a:buNone/>
              <a:defRPr sz="1600"/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150" normalizeH="0" baseline="0" noProof="1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rtlCol="0">
            <a:normAutofit/>
          </a:bodyPr>
          <a:lstStyle>
            <a:lvl1pPr>
              <a:buNone/>
              <a:defRPr sz="1600"/>
            </a:lvl1pPr>
          </a:lstStyle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>
            <a:normAutofit/>
          </a:bodyPr>
          <a:lstStyle>
            <a:lvl1pPr>
              <a:buNone/>
              <a:defRPr sz="2800"/>
            </a:lvl1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r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8800" y="2484000"/>
            <a:ext cx="9799200" cy="1018800"/>
          </a:xfrm>
        </p:spPr>
        <p:txBody>
          <a:bodyPr lIns="90000" tIns="46800" rIns="90000" bIns="46800" rtlCol="0" anchor="t">
            <a:normAutofit/>
          </a:bodyPr>
          <a:lstStyle>
            <a:lvl1pPr algn="ctr">
              <a:defRPr sz="6000"/>
            </a:lvl1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8800" y="3560400"/>
            <a:ext cx="9799200" cy="1472400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>
            <a:normAutofit/>
          </a:bodyPr>
          <a:lstStyle>
            <a:lvl1pPr>
              <a:defRPr sz="4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990800" y="4615200"/>
            <a:ext cx="7768800" cy="867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501200"/>
            <a:ext cx="5176800" cy="4748400"/>
          </a:xfrm>
        </p:spPr>
        <p:txBody>
          <a:bodyPr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1600" y="1501200"/>
            <a:ext cx="5176800" cy="4748400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0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0" y="1421729"/>
            <a:ext cx="5342400" cy="381600"/>
          </a:xfrm>
        </p:spPr>
        <p:txBody>
          <a:bodyPr lIns="101600" tIns="38100" rIns="76200" bIns="3810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单击此处编辑母版文本样式</a:t>
            </a:r>
            <a:endParaRPr lang="zh-CN" altLang="en-US" strike="noStrike" noProof="1" smtClean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>
            <a:normAutofit/>
          </a:bodyPr>
          <a:lstStyle>
            <a:lvl1pPr>
              <a:defRPr sz="4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990800" y="4615200"/>
            <a:ext cx="7768800" cy="867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vert="horz" wrap="square" lIns="90000" tIns="46800" rIns="90000" bIns="46800" numCol="1" rtlCol="0" anchor="t" anchorCtr="0" compatLnSpc="1">
            <a:normAutofit/>
          </a:bodyPr>
          <a:lstStyle>
            <a:lvl1pPr>
              <a:buNone/>
              <a:defRPr sz="1600"/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150" normalizeH="0" baseline="0" noProof="1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rtlCol="0">
            <a:normAutofit/>
          </a:bodyPr>
          <a:lstStyle>
            <a:lvl1pPr>
              <a:buNone/>
              <a:defRPr sz="1600"/>
            </a:lvl1pPr>
          </a:lstStyle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>
            <a:normAutofit/>
          </a:bodyPr>
          <a:lstStyle>
            <a:lvl1pPr>
              <a:buNone/>
              <a:defRPr sz="2800"/>
            </a:lvl1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r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8800" y="2484000"/>
            <a:ext cx="9799200" cy="1018800"/>
          </a:xfrm>
        </p:spPr>
        <p:txBody>
          <a:bodyPr lIns="90000" tIns="46800" rIns="90000" bIns="46800" rtlCol="0" anchor="t">
            <a:normAutofit/>
          </a:bodyPr>
          <a:lstStyle>
            <a:lvl1pPr algn="ctr">
              <a:defRPr sz="6000"/>
            </a:lvl1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8800" y="3560400"/>
            <a:ext cx="9799200" cy="1472400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>
            <a:normAutofit/>
          </a:bodyPr>
          <a:lstStyle>
            <a:lvl1pPr>
              <a:defRPr sz="4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990800" y="4615200"/>
            <a:ext cx="7768800" cy="867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501200"/>
            <a:ext cx="5176800" cy="4748400"/>
          </a:xfrm>
        </p:spPr>
        <p:txBody>
          <a:bodyPr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1600" y="1501200"/>
            <a:ext cx="5176800" cy="4748400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0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0" y="1421729"/>
            <a:ext cx="5342400" cy="381600"/>
          </a:xfrm>
        </p:spPr>
        <p:txBody>
          <a:bodyPr lIns="101600" tIns="38100" rIns="76200" bIns="3810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单击此处编辑母版文本样式</a:t>
            </a:r>
            <a:endParaRPr lang="zh-CN" altLang="en-US" strike="noStrike" noProof="1" smtClean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501200"/>
            <a:ext cx="5176800" cy="4748400"/>
          </a:xfrm>
        </p:spPr>
        <p:txBody>
          <a:bodyPr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1600" y="1501200"/>
            <a:ext cx="5176800" cy="4748400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vert="horz" wrap="square" lIns="90000" tIns="46800" rIns="90000" bIns="46800" numCol="1" rtlCol="0" anchor="t" anchorCtr="0" compatLnSpc="1">
            <a:normAutofit/>
          </a:bodyPr>
          <a:lstStyle>
            <a:lvl1pPr>
              <a:buNone/>
              <a:defRPr sz="1600"/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150" normalizeH="0" baseline="0" noProof="1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rtlCol="0">
            <a:normAutofit/>
          </a:bodyPr>
          <a:lstStyle>
            <a:lvl1pPr>
              <a:buNone/>
              <a:defRPr sz="1600"/>
            </a:lvl1pPr>
          </a:lstStyle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>
            <a:normAutofit/>
          </a:bodyPr>
          <a:lstStyle>
            <a:lvl1pPr>
              <a:buNone/>
              <a:defRPr sz="2800"/>
            </a:lvl1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r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8800" y="2484000"/>
            <a:ext cx="9799200" cy="1018800"/>
          </a:xfrm>
        </p:spPr>
        <p:txBody>
          <a:bodyPr lIns="90000" tIns="46800" rIns="90000" bIns="46800" rtlCol="0" anchor="t">
            <a:normAutofit/>
          </a:bodyPr>
          <a:lstStyle>
            <a:lvl1pPr algn="ctr">
              <a:defRPr sz="6000"/>
            </a:lvl1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0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0" y="1421729"/>
            <a:ext cx="5342400" cy="381600"/>
          </a:xfrm>
        </p:spPr>
        <p:txBody>
          <a:bodyPr lIns="101600" tIns="38100" rIns="76200" bIns="3810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单击此处编辑母版文本样式</a:t>
            </a:r>
            <a:endParaRPr lang="zh-CN" altLang="en-US" strike="noStrike" noProof="1" smtClean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base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base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base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base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 fontAlgn="base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vert="horz" wrap="square" lIns="90000" tIns="46800" rIns="90000" bIns="46800" numCol="1" rtlCol="0" anchor="t" anchorCtr="0" compatLnSpc="1">
            <a:normAutofit/>
          </a:bodyPr>
          <a:lstStyle>
            <a:lvl1pPr>
              <a:buNone/>
              <a:defRPr sz="1600"/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150" normalizeH="0" baseline="0" noProof="1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rtlCol="0">
            <a:normAutofit/>
          </a:bodyPr>
          <a:lstStyle>
            <a:lvl1pPr>
              <a:buNone/>
              <a:defRPr sz="1600"/>
            </a:lvl1pPr>
          </a:lstStyle>
          <a:p>
            <a:pPr lvl="0" fontAlgn="base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>
            <a:normAutofit/>
          </a:bodyPr>
          <a:lstStyle>
            <a:lvl1pPr>
              <a:buNone/>
              <a:defRPr sz="2800"/>
            </a:lvl1pPr>
          </a:lstStyle>
          <a:p>
            <a:pPr lvl="0" fontAlgn="base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r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.xml"/><Relationship Id="rId16" Type="http://schemas.openxmlformats.org/officeDocument/2006/relationships/tags" Target="../tags/tag5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000" baseline="0" noProof="1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000" baseline="0" noProof="1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kern="1200" spc="30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pitchFamily="2" charset="2"/>
        <a:buChar char=""/>
        <a:tabLst>
          <a:tab pos="1609725" algn="l"/>
          <a:tab pos="1609725" algn="l"/>
          <a:tab pos="1609725" algn="l"/>
          <a:tab pos="1609725" algn="l"/>
        </a:tabLst>
        <a:defRPr sz="14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tabLst>
          <a:tab pos="1609725" algn="l"/>
          <a:tab pos="1609725" algn="l"/>
          <a:tab pos="1609725" algn="l"/>
          <a:tab pos="1609725" algn="l"/>
        </a:tabLst>
        <a:defRPr sz="14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000" baseline="0" noProof="1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000" baseline="0" noProof="1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kern="1200" spc="30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pitchFamily="2" charset="2"/>
        <a:buChar char=""/>
        <a:tabLst>
          <a:tab pos="1609725" algn="l"/>
          <a:tab pos="1609725" algn="l"/>
          <a:tab pos="1609725" algn="l"/>
          <a:tab pos="1609725" algn="l"/>
        </a:tabLst>
        <a:defRPr sz="14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tabLst>
          <a:tab pos="1609725" algn="l"/>
          <a:tab pos="1609725" algn="l"/>
          <a:tab pos="1609725" algn="l"/>
          <a:tab pos="1609725" algn="l"/>
        </a:tabLst>
        <a:defRPr sz="14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000" baseline="0" noProof="1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000" baseline="0" noProof="1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kern="1200" spc="30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pitchFamily="2" charset="2"/>
        <a:buChar char=""/>
        <a:tabLst>
          <a:tab pos="1609725" algn="l"/>
          <a:tab pos="1609725" algn="l"/>
          <a:tab pos="1609725" algn="l"/>
          <a:tab pos="1609725" algn="l"/>
        </a:tabLst>
        <a:defRPr sz="14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tabLst>
          <a:tab pos="1609725" algn="l"/>
          <a:tab pos="1609725" algn="l"/>
          <a:tab pos="1609725" algn="l"/>
          <a:tab pos="1609725" algn="l"/>
        </a:tabLst>
        <a:defRPr sz="14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000" tIns="46800" rIns="90000" bIns="4680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000" baseline="0" noProof="1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000" baseline="0" noProof="1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kern="1200" spc="30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pitchFamily="2" charset="2"/>
        <a:buChar char=""/>
        <a:tabLst>
          <a:tab pos="1609725" algn="l"/>
          <a:tab pos="1609725" algn="l"/>
          <a:tab pos="1609725" algn="l"/>
          <a:tab pos="1609725" algn="l"/>
        </a:tabLst>
        <a:defRPr sz="14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tabLst>
          <a:tab pos="1609725" algn="l"/>
          <a:tab pos="1609725" algn="l"/>
          <a:tab pos="1609725" algn="l"/>
          <a:tab pos="1609725" algn="l"/>
        </a:tabLst>
        <a:defRPr sz="1400" kern="1200" spc="150">
          <a:solidFill>
            <a:srgbClr val="595959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35.xml"/><Relationship Id="rId2" Type="http://schemas.openxmlformats.org/officeDocument/2006/relationships/image" Target="../media/image7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36.xml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37.xml"/><Relationship Id="rId2" Type="http://schemas.openxmlformats.org/officeDocument/2006/relationships/image" Target="../media/image9.pn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8.xml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6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30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tags" Target="../tags/tag32.xml"/><Relationship Id="rId5" Type="http://schemas.openxmlformats.org/officeDocument/2006/relationships/image" Target="../media/image4.png"/><Relationship Id="rId4" Type="http://schemas.openxmlformats.org/officeDocument/2006/relationships/tags" Target="../tags/tag3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33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34.xml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对角圆角矩形 8"/>
          <p:cNvSpPr/>
          <p:nvPr/>
        </p:nvSpPr>
        <p:spPr>
          <a:xfrm>
            <a:off x="625475" y="665163"/>
            <a:ext cx="2311400" cy="877888"/>
          </a:xfrm>
          <a:prstGeom prst="round2DiagRect">
            <a:avLst/>
          </a:prstGeom>
          <a:solidFill>
            <a:srgbClr val="078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5" name="标题 6"/>
          <p:cNvSpPr/>
          <p:nvPr/>
        </p:nvSpPr>
        <p:spPr>
          <a:xfrm>
            <a:off x="625475" y="769938"/>
            <a:ext cx="2466975" cy="7000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项目实操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4490" y="1057910"/>
            <a:ext cx="2432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三</a:t>
            </a:r>
            <a:r>
              <a:rPr lang="zh-CN" altLang="en-US"/>
              <a:t>、编写基础程序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00" y="1656000"/>
            <a:ext cx="8640000" cy="46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对角圆角矩形 8"/>
          <p:cNvSpPr/>
          <p:nvPr/>
        </p:nvSpPr>
        <p:spPr>
          <a:xfrm>
            <a:off x="625475" y="665163"/>
            <a:ext cx="2311400" cy="877888"/>
          </a:xfrm>
          <a:prstGeom prst="round2DiagRect">
            <a:avLst/>
          </a:prstGeom>
          <a:solidFill>
            <a:srgbClr val="078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5" name="标题 6"/>
          <p:cNvSpPr/>
          <p:nvPr/>
        </p:nvSpPr>
        <p:spPr>
          <a:xfrm>
            <a:off x="625475" y="769938"/>
            <a:ext cx="2466975" cy="7000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项目实操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4490" y="1057910"/>
            <a:ext cx="2432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四、</a:t>
            </a:r>
            <a:r>
              <a:rPr lang="zh-CN" altLang="en-US"/>
              <a:t>仿真测试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00" y="1656000"/>
            <a:ext cx="8648316" cy="46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对角圆角矩形 8"/>
          <p:cNvSpPr/>
          <p:nvPr/>
        </p:nvSpPr>
        <p:spPr>
          <a:xfrm>
            <a:off x="625475" y="665163"/>
            <a:ext cx="2311400" cy="877888"/>
          </a:xfrm>
          <a:prstGeom prst="round2DiagRect">
            <a:avLst/>
          </a:prstGeom>
          <a:solidFill>
            <a:srgbClr val="078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5" name="标题 6"/>
          <p:cNvSpPr/>
          <p:nvPr/>
        </p:nvSpPr>
        <p:spPr>
          <a:xfrm>
            <a:off x="625475" y="769938"/>
            <a:ext cx="2466975" cy="7000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项目实操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37280" y="1026160"/>
            <a:ext cx="562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五、搭建智能测距机器人、场景、程序并</a:t>
            </a:r>
            <a:r>
              <a:rPr lang="zh-CN" altLang="en-US"/>
              <a:t>仿真测试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00" y="1656000"/>
            <a:ext cx="8640000" cy="46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0"/>
            <a:ext cx="122174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文本框 1"/>
          <p:cNvSpPr txBox="1"/>
          <p:nvPr/>
        </p:nvSpPr>
        <p:spPr>
          <a:xfrm>
            <a:off x="2225675" y="3044825"/>
            <a:ext cx="77406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智能创意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项目规则解读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7170" name="组合 2"/>
          <p:cNvGrpSpPr/>
          <p:nvPr/>
        </p:nvGrpSpPr>
        <p:grpSpPr>
          <a:xfrm>
            <a:off x="1847850" y="1960563"/>
            <a:ext cx="1965325" cy="1905000"/>
            <a:chOff x="591" y="2293"/>
            <a:chExt cx="3330" cy="3330"/>
          </a:xfrm>
        </p:grpSpPr>
        <p:grpSp>
          <p:nvGrpSpPr>
            <p:cNvPr id="4" name="组合 3"/>
            <p:cNvGrpSpPr/>
            <p:nvPr/>
          </p:nvGrpSpPr>
          <p:grpSpPr>
            <a:xfrm>
              <a:off x="591" y="2293"/>
              <a:ext cx="3330" cy="3330"/>
              <a:chOff x="4290060" y="1623060"/>
              <a:chExt cx="4076700" cy="4076700"/>
            </a:xfrm>
            <a:solidFill>
              <a:srgbClr val="FFFFFF">
                <a:alpha val="50196"/>
              </a:srgbClr>
            </a:solidFill>
          </p:grpSpPr>
          <p:sp>
            <p:nvSpPr>
              <p:cNvPr id="5" name="椭圆 4"/>
              <p:cNvSpPr/>
              <p:nvPr/>
            </p:nvSpPr>
            <p:spPr>
              <a:xfrm>
                <a:off x="4293870" y="1626870"/>
                <a:ext cx="4069080" cy="40690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空心弧 6"/>
              <p:cNvSpPr/>
              <p:nvPr/>
            </p:nvSpPr>
            <p:spPr>
              <a:xfrm>
                <a:off x="4290060" y="1623060"/>
                <a:ext cx="4076700" cy="4076700"/>
              </a:xfrm>
              <a:prstGeom prst="blockArc">
                <a:avLst>
                  <a:gd name="adj1" fmla="val 16931517"/>
                  <a:gd name="adj2" fmla="val 769583"/>
                  <a:gd name="adj3" fmla="val 56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空心弧 8"/>
              <p:cNvSpPr/>
              <p:nvPr/>
            </p:nvSpPr>
            <p:spPr>
              <a:xfrm>
                <a:off x="4290060" y="1623060"/>
                <a:ext cx="4076700" cy="4076700"/>
              </a:xfrm>
              <a:prstGeom prst="blockArc">
                <a:avLst>
                  <a:gd name="adj1" fmla="val 1837630"/>
                  <a:gd name="adj2" fmla="val 7591569"/>
                  <a:gd name="adj3" fmla="val 38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空心弧 11"/>
              <p:cNvSpPr/>
              <p:nvPr/>
            </p:nvSpPr>
            <p:spPr>
              <a:xfrm>
                <a:off x="4290060" y="1623060"/>
                <a:ext cx="4076700" cy="4076700"/>
              </a:xfrm>
              <a:prstGeom prst="blockArc">
                <a:avLst>
                  <a:gd name="adj1" fmla="val 12662719"/>
                  <a:gd name="adj2" fmla="val 15581033"/>
                  <a:gd name="adj3" fmla="val 3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空心弧 12"/>
              <p:cNvSpPr/>
              <p:nvPr/>
            </p:nvSpPr>
            <p:spPr>
              <a:xfrm>
                <a:off x="4290060" y="1623060"/>
                <a:ext cx="4076700" cy="4076700"/>
              </a:xfrm>
              <a:prstGeom prst="blockArc">
                <a:avLst>
                  <a:gd name="adj1" fmla="val 8236269"/>
                  <a:gd name="adj2" fmla="val 12105286"/>
                  <a:gd name="adj3" fmla="val 17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165" y="2867"/>
              <a:ext cx="2183" cy="2183"/>
              <a:chOff x="4290060" y="1623060"/>
              <a:chExt cx="4076700" cy="4076700"/>
            </a:xfrm>
            <a:solidFill>
              <a:srgbClr val="FFFFFF">
                <a:alpha val="50196"/>
              </a:srgbClr>
            </a:solidFill>
          </p:grpSpPr>
          <p:sp>
            <p:nvSpPr>
              <p:cNvPr id="15" name="椭圆 14"/>
              <p:cNvSpPr/>
              <p:nvPr/>
            </p:nvSpPr>
            <p:spPr>
              <a:xfrm>
                <a:off x="4293869" y="1626869"/>
                <a:ext cx="4069080" cy="40690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空心弧 15"/>
              <p:cNvSpPr/>
              <p:nvPr/>
            </p:nvSpPr>
            <p:spPr>
              <a:xfrm>
                <a:off x="4290060" y="1623060"/>
                <a:ext cx="4076700" cy="4076700"/>
              </a:xfrm>
              <a:prstGeom prst="blockArc">
                <a:avLst>
                  <a:gd name="adj1" fmla="val 19790447"/>
                  <a:gd name="adj2" fmla="val 5694414"/>
                  <a:gd name="adj3" fmla="val 46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空心弧 16"/>
              <p:cNvSpPr/>
              <p:nvPr/>
            </p:nvSpPr>
            <p:spPr>
              <a:xfrm>
                <a:off x="4290060" y="1623060"/>
                <a:ext cx="4076700" cy="4076700"/>
              </a:xfrm>
              <a:prstGeom prst="blockArc">
                <a:avLst>
                  <a:gd name="adj1" fmla="val 12164466"/>
                  <a:gd name="adj2" fmla="val 17961330"/>
                  <a:gd name="adj3" fmla="val 33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空心弧 17"/>
              <p:cNvSpPr/>
              <p:nvPr/>
            </p:nvSpPr>
            <p:spPr>
              <a:xfrm>
                <a:off x="4290060" y="1623060"/>
                <a:ext cx="4076700" cy="4076700"/>
              </a:xfrm>
              <a:prstGeom prst="blockArc">
                <a:avLst>
                  <a:gd name="adj1" fmla="val 7061968"/>
                  <a:gd name="adj2" fmla="val 10784229"/>
                  <a:gd name="adj3" fmla="val 35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7173" name="文本框 33"/>
            <p:cNvSpPr txBox="1"/>
            <p:nvPr/>
          </p:nvSpPr>
          <p:spPr>
            <a:xfrm>
              <a:off x="1166" y="3334"/>
              <a:ext cx="2629" cy="134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4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174" name="文本框 1"/>
          <p:cNvSpPr txBox="1"/>
          <p:nvPr/>
        </p:nvSpPr>
        <p:spPr>
          <a:xfrm>
            <a:off x="3813175" y="1787525"/>
            <a:ext cx="57451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、项目简介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75" name="文本框 1"/>
          <p:cNvSpPr txBox="1"/>
          <p:nvPr/>
        </p:nvSpPr>
        <p:spPr>
          <a:xfrm>
            <a:off x="3813175" y="2992438"/>
            <a:ext cx="57451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、规则解读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76" name="文本框 2"/>
          <p:cNvSpPr txBox="1"/>
          <p:nvPr/>
        </p:nvSpPr>
        <p:spPr>
          <a:xfrm>
            <a:off x="3813175" y="4197350"/>
            <a:ext cx="57451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、任务实操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对角圆角矩形 8"/>
          <p:cNvSpPr/>
          <p:nvPr/>
        </p:nvSpPr>
        <p:spPr>
          <a:xfrm>
            <a:off x="625475" y="665163"/>
            <a:ext cx="2311400" cy="877888"/>
          </a:xfrm>
          <a:prstGeom prst="round2DiagRect">
            <a:avLst/>
          </a:prstGeom>
          <a:solidFill>
            <a:srgbClr val="078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5" name="标题 6"/>
          <p:cNvSpPr/>
          <p:nvPr/>
        </p:nvSpPr>
        <p:spPr>
          <a:xfrm>
            <a:off x="625475" y="769938"/>
            <a:ext cx="2466975" cy="7000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项目简介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196" name="文本框 33"/>
          <p:cNvSpPr txBox="1"/>
          <p:nvPr/>
        </p:nvSpPr>
        <p:spPr>
          <a:xfrm>
            <a:off x="147638" y="1544638"/>
            <a:ext cx="11911012" cy="4892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t">
              <a:lnSpc>
                <a:spcPct val="20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智能创意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项目基本情况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复赛时间：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；决赛时间：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实施方式：采用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创意云平台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竞技，总时长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，每位参赛选手有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两次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正式比赛机会，取最优成绩为复赛成绩；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晋级方式：各组别以分数高低排序；分数相同时，时间短则排名靠前，时间精确到毫秒；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晋级公布：比赛结束后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个工作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日内（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日之前）公布决赛晋级结果；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文本框 33"/>
          <p:cNvSpPr txBox="1"/>
          <p:nvPr/>
        </p:nvSpPr>
        <p:spPr>
          <a:xfrm>
            <a:off x="207328" y="1197928"/>
            <a:ext cx="11911012" cy="4461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t">
              <a:lnSpc>
                <a:spcPct val="20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智能创意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项目特点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t"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特点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：设置复赛时间总时长为：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参赛选手可灵活选择参赛时间；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t"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：进行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竞技，不受地域限制；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t"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特点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：不同于其他机器人比赛，参赛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名额不做限制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，晋级后均可参加复赛；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t"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：包含了搭建及编程，考察学生的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综合能力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；包括：空间思维、逻辑思维、分析问题、解决问题等能力；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对角圆角矩形 8"/>
          <p:cNvSpPr/>
          <p:nvPr/>
        </p:nvSpPr>
        <p:spPr>
          <a:xfrm>
            <a:off x="625475" y="665163"/>
            <a:ext cx="2311400" cy="877888"/>
          </a:xfrm>
          <a:prstGeom prst="round2DiagRect">
            <a:avLst/>
          </a:prstGeom>
          <a:solidFill>
            <a:srgbClr val="078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3" name="标题 6"/>
          <p:cNvSpPr/>
          <p:nvPr/>
        </p:nvSpPr>
        <p:spPr>
          <a:xfrm>
            <a:off x="625475" y="769938"/>
            <a:ext cx="2466975" cy="7000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规则解读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44" name="文本框 99"/>
          <p:cNvSpPr txBox="1"/>
          <p:nvPr/>
        </p:nvSpPr>
        <p:spPr>
          <a:xfrm>
            <a:off x="488950" y="2181225"/>
            <a:ext cx="1121410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355600">
              <a:lnSpc>
                <a:spcPct val="150000"/>
              </a:lnSpc>
            </a:pPr>
            <a:r>
              <a:rPr lang="zh-CN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总体要求：</a:t>
            </a:r>
            <a:r>
              <a:rPr lang="zh-CN" altLang="zh-CN" sz="3600">
                <a:latin typeface="Arial" panose="020B0604020202020204" pitchFamily="34" charset="0"/>
                <a:ea typeface="宋体" panose="02010600030101010101" pitchFamily="2" charset="-122"/>
              </a:rPr>
              <a:t>参赛选手在比赛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90</a:t>
            </a: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分钟</a:t>
            </a:r>
            <a:r>
              <a:rPr lang="zh-CN" altLang="zh-CN" sz="3600">
                <a:latin typeface="Arial" panose="020B0604020202020204" pitchFamily="34" charset="0"/>
                <a:ea typeface="宋体" panose="02010600030101010101" pitchFamily="2" charset="-122"/>
              </a:rPr>
              <a:t>内，根据比赛任务要求，搭建智能车并编写控制程序，仿真完成各项任务，并提交成绩，</a:t>
            </a:r>
            <a:r>
              <a:rPr lang="zh-CN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未提交则无成绩！（仿真时长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180</a:t>
            </a:r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秒</a:t>
            </a:r>
            <a:r>
              <a:rPr lang="zh-CN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zh-CN" altLang="zh-CN" sz="3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6" name="文本框 99"/>
          <p:cNvSpPr txBox="1"/>
          <p:nvPr/>
        </p:nvSpPr>
        <p:spPr>
          <a:xfrm>
            <a:off x="499110" y="242570"/>
            <a:ext cx="37280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355600">
              <a:lnSpc>
                <a:spcPct val="150000"/>
              </a:lnSpc>
            </a:pPr>
            <a:r>
              <a:rPr lang="zh-CN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规则解读</a:t>
            </a:r>
            <a:r>
              <a:rPr lang="zh-CN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视频：</a:t>
            </a:r>
            <a:endParaRPr lang="zh-CN" altLang="zh-CN" sz="3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规则介绍03_x26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32535" y="1049020"/>
            <a:ext cx="9237345" cy="54603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00" y="1656000"/>
            <a:ext cx="8639808" cy="46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65065" y="1101725"/>
            <a:ext cx="2262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一、搭建基础机器人</a:t>
            </a:r>
            <a:endParaRPr lang="zh-CN" altLang="en-US"/>
          </a:p>
        </p:txBody>
      </p:sp>
      <p:sp>
        <p:nvSpPr>
          <p:cNvPr id="4" name="对角圆角矩形 3"/>
          <p:cNvSpPr/>
          <p:nvPr/>
        </p:nvSpPr>
        <p:spPr>
          <a:xfrm>
            <a:off x="625475" y="665163"/>
            <a:ext cx="2311400" cy="877888"/>
          </a:xfrm>
          <a:prstGeom prst="round2DiagRect">
            <a:avLst/>
          </a:prstGeom>
          <a:solidFill>
            <a:srgbClr val="078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标题 6"/>
          <p:cNvSpPr/>
          <p:nvPr/>
        </p:nvSpPr>
        <p:spPr>
          <a:xfrm>
            <a:off x="625475" y="769938"/>
            <a:ext cx="2466975" cy="7000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项目实操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对角圆角矩形 8"/>
          <p:cNvSpPr/>
          <p:nvPr/>
        </p:nvSpPr>
        <p:spPr>
          <a:xfrm>
            <a:off x="625475" y="665163"/>
            <a:ext cx="2311400" cy="877888"/>
          </a:xfrm>
          <a:prstGeom prst="round2DiagRect">
            <a:avLst/>
          </a:prstGeom>
          <a:solidFill>
            <a:srgbClr val="078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5" name="标题 6"/>
          <p:cNvSpPr/>
          <p:nvPr/>
        </p:nvSpPr>
        <p:spPr>
          <a:xfrm>
            <a:off x="625475" y="769938"/>
            <a:ext cx="2466975" cy="7000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项目实操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4490" y="1057910"/>
            <a:ext cx="2432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二、搭建基础场景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00" y="1656000"/>
            <a:ext cx="8656648" cy="46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911*3937*723*72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WPS 演示</Application>
  <PresentationFormat/>
  <Paragraphs>53</Paragraphs>
  <Slides>13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5_Office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杨俊(希瑞迪科技)</cp:lastModifiedBy>
  <cp:revision>363</cp:revision>
  <dcterms:created xsi:type="dcterms:W3CDTF">2019-06-19T02:08:00Z</dcterms:created>
  <dcterms:modified xsi:type="dcterms:W3CDTF">2021-03-11T10:35:02Z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